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4" r:id="rId16"/>
    <p:sldId id="28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79" r:id="rId29"/>
    <p:sldId id="280" r:id="rId30"/>
    <p:sldId id="28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 Sonnine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9"/>
    <p:restoredTop sz="91393"/>
  </p:normalViewPr>
  <p:slideViewPr>
    <p:cSldViewPr snapToGrid="0">
      <p:cViewPr varScale="1">
        <p:scale>
          <a:sx n="122" d="100"/>
          <a:sy n="122" d="100"/>
        </p:scale>
        <p:origin x="208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295c83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295c83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295d2900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295d2900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295d2900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295d2900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295d2900b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295d2900b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295d2900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295d2900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295d2900b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295d2900b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295d2900b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295d2900b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336e80b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336e80b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1c89865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1c89865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295d2900b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295d2900b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295d2900b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295d2900b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295d290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295d290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295d2900b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295d2900b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295d2900b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295d2900b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295d2900b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e295d2900b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295d2900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295d2900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295d2900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295d2900b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295d2900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295d2900b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295d2900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e295d2900b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295d2900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295d2900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295d290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295d2900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295d2900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295d2900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295d2900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295d2900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295d2900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295d2900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295d2900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295d2900b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295d2900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295d2900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softwa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downloa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55850" y="4324400"/>
            <a:ext cx="8832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Open the URL </a:t>
            </a:r>
            <a:r>
              <a:rPr lang="fi" u="sng" dirty="0">
                <a:solidFill>
                  <a:schemeClr val="hlink"/>
                </a:solidFill>
                <a:hlinkClick r:id="rId3"/>
              </a:rPr>
              <a:t>arduino.cc/en/software</a:t>
            </a:r>
            <a:r>
              <a:rPr lang="fi" dirty="0"/>
              <a:t> and download the Arduino installer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1463"/>
          <a:stretch/>
        </p:blipFill>
        <p:spPr>
          <a:xfrm>
            <a:off x="0" y="-3"/>
            <a:ext cx="9144000" cy="38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5060100" y="3351300"/>
            <a:ext cx="15399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5547975" y="3575875"/>
            <a:ext cx="99300" cy="82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Set the font size at 20 and click the highlighted button</a:t>
            </a:r>
            <a:endParaRPr dirty="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l="22476" t="17663" r="22674" b="12185"/>
          <a:stretch/>
        </p:blipFill>
        <p:spPr>
          <a:xfrm>
            <a:off x="1018000" y="79125"/>
            <a:ext cx="6202152" cy="425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2753725" y="1429075"/>
            <a:ext cx="456300" cy="25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6450350" y="3003675"/>
            <a:ext cx="395400" cy="25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22"/>
          <p:cNvCxnSpPr/>
          <p:nvPr/>
        </p:nvCxnSpPr>
        <p:spPr>
          <a:xfrm rot="10800000" flipH="1">
            <a:off x="2286000" y="1923200"/>
            <a:ext cx="600300" cy="2348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22"/>
          <p:cNvCxnSpPr/>
          <p:nvPr/>
        </p:nvCxnSpPr>
        <p:spPr>
          <a:xfrm rot="10800000" flipH="1">
            <a:off x="3799550" y="3267175"/>
            <a:ext cx="2453100" cy="116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0" y="3647688"/>
            <a:ext cx="9607826" cy="1495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http://arduino.esp8266.com/stable/package_esp8266com_index.json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http://</a:t>
            </a:r>
            <a:r>
              <a:rPr lang="en-GB" u="sng" dirty="0" err="1">
                <a:solidFill>
                  <a:schemeClr val="hlink"/>
                </a:solidFill>
              </a:rPr>
              <a:t>downloads.arduino.cc</a:t>
            </a:r>
            <a:r>
              <a:rPr lang="en-GB" u="sng" dirty="0">
                <a:solidFill>
                  <a:schemeClr val="hlink"/>
                </a:solidFill>
              </a:rPr>
              <a:t>/packages/</a:t>
            </a:r>
            <a:r>
              <a:rPr lang="en-GB" u="sng" dirty="0" err="1">
                <a:solidFill>
                  <a:schemeClr val="hlink"/>
                </a:solidFill>
              </a:rPr>
              <a:t>package_index.json</a:t>
            </a:r>
            <a:endParaRPr lang="en-GB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https://</a:t>
            </a:r>
            <a:r>
              <a:rPr lang="en-GB" u="sng" dirty="0" err="1">
                <a:solidFill>
                  <a:schemeClr val="hlink"/>
                </a:solidFill>
              </a:rPr>
              <a:t>github.com</a:t>
            </a:r>
            <a:r>
              <a:rPr lang="en-GB" u="sng" dirty="0">
                <a:solidFill>
                  <a:schemeClr val="hlink"/>
                </a:solidFill>
              </a:rPr>
              <a:t>/</a:t>
            </a:r>
            <a:r>
              <a:rPr lang="en-GB" u="sng" dirty="0" err="1">
                <a:solidFill>
                  <a:schemeClr val="hlink"/>
                </a:solidFill>
              </a:rPr>
              <a:t>earlephilhower</a:t>
            </a:r>
            <a:r>
              <a:rPr lang="en-GB" u="sng" dirty="0">
                <a:solidFill>
                  <a:schemeClr val="hlink"/>
                </a:solidFill>
              </a:rPr>
              <a:t>/</a:t>
            </a:r>
            <a:r>
              <a:rPr lang="en-GB" u="sng" dirty="0" err="1">
                <a:solidFill>
                  <a:schemeClr val="hlink"/>
                </a:solidFill>
              </a:rPr>
              <a:t>arduino-pico</a:t>
            </a:r>
            <a:r>
              <a:rPr lang="en-GB" u="sng" dirty="0">
                <a:solidFill>
                  <a:schemeClr val="hlink"/>
                </a:solidFill>
              </a:rPr>
              <a:t>/releases/download/global/package_rp2040_index.json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https://</a:t>
            </a:r>
            <a:r>
              <a:rPr lang="en-GB" u="sng" dirty="0" err="1">
                <a:solidFill>
                  <a:schemeClr val="hlink"/>
                </a:solidFill>
              </a:rPr>
              <a:t>github.com</a:t>
            </a:r>
            <a:r>
              <a:rPr lang="en-GB" u="sng" dirty="0">
                <a:solidFill>
                  <a:schemeClr val="hlink"/>
                </a:solidFill>
              </a:rPr>
              <a:t>/stm32duino/</a:t>
            </a:r>
            <a:r>
              <a:rPr lang="en-GB" u="sng" dirty="0" err="1">
                <a:solidFill>
                  <a:schemeClr val="hlink"/>
                </a:solidFill>
              </a:rPr>
              <a:t>BoardManagerFiles</a:t>
            </a:r>
            <a:r>
              <a:rPr lang="en-GB" u="sng" dirty="0">
                <a:solidFill>
                  <a:schemeClr val="hlink"/>
                </a:solidFill>
              </a:rPr>
              <a:t>/raw/main/</a:t>
            </a:r>
            <a:r>
              <a:rPr lang="en-GB" u="sng" dirty="0" err="1">
                <a:solidFill>
                  <a:schemeClr val="hlink"/>
                </a:solidFill>
              </a:rPr>
              <a:t>package_stmicroelectronics_index.json</a:t>
            </a:r>
            <a:endParaRPr lang="en-GB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https://</a:t>
            </a:r>
            <a:r>
              <a:rPr lang="en-GB" u="sng" dirty="0" err="1">
                <a:solidFill>
                  <a:schemeClr val="hlink"/>
                </a:solidFill>
              </a:rPr>
              <a:t>raw.githubusercontent.com</a:t>
            </a:r>
            <a:r>
              <a:rPr lang="en-GB" u="sng" dirty="0">
                <a:solidFill>
                  <a:schemeClr val="hlink"/>
                </a:solidFill>
              </a:rPr>
              <a:t>/</a:t>
            </a:r>
            <a:r>
              <a:rPr lang="en-GB" u="sng" dirty="0" err="1">
                <a:solidFill>
                  <a:schemeClr val="hlink"/>
                </a:solidFill>
              </a:rPr>
              <a:t>dbuezas</a:t>
            </a:r>
            <a:r>
              <a:rPr lang="en-GB" u="sng" dirty="0">
                <a:solidFill>
                  <a:schemeClr val="hlink"/>
                </a:solidFill>
              </a:rPr>
              <a:t>/lgt8fx/master/package_lgt8fx_index.json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</a:rPr>
              <a:t>https://raw.githubusercontent.com/espressif/arduino-esp32/gh-pages/package_esp32_index.json</a:t>
            </a:r>
            <a:endParaRPr dirty="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5" y="-1257687"/>
            <a:ext cx="9144000" cy="490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3"/>
          <p:cNvCxnSpPr/>
          <p:nvPr/>
        </p:nvCxnSpPr>
        <p:spPr>
          <a:xfrm rot="10800000" flipH="1">
            <a:off x="3477475" y="1830550"/>
            <a:ext cx="331500" cy="199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3"/>
          <p:cNvSpPr/>
          <p:nvPr/>
        </p:nvSpPr>
        <p:spPr>
          <a:xfrm>
            <a:off x="2882325" y="982675"/>
            <a:ext cx="3632100" cy="655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7377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Open the </a:t>
            </a:r>
            <a:r>
              <a:rPr lang="fi" i="1" dirty="0"/>
              <a:t>Boards Manager</a:t>
            </a:r>
            <a:r>
              <a:rPr lang="fi" dirty="0"/>
              <a:t> (</a:t>
            </a:r>
            <a:r>
              <a:rPr lang="fi" i="1" dirty="0"/>
              <a:t>Tools</a:t>
            </a:r>
            <a:r>
              <a:rPr lang="fi" dirty="0"/>
              <a:t> &gt; </a:t>
            </a:r>
            <a:r>
              <a:rPr lang="fi" i="1" dirty="0"/>
              <a:t>Board </a:t>
            </a:r>
            <a:r>
              <a:rPr lang="fi" dirty="0"/>
              <a:t>&gt; </a:t>
            </a:r>
            <a:r>
              <a:rPr lang="fi" i="1" dirty="0"/>
              <a:t>Boards Manager</a:t>
            </a:r>
            <a:r>
              <a:rPr lang="fi" dirty="0"/>
              <a:t>)</a:t>
            </a:r>
            <a:endParaRPr dirty="0"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r="54369" b="49934"/>
          <a:stretch/>
        </p:blipFill>
        <p:spPr>
          <a:xfrm>
            <a:off x="311700" y="0"/>
            <a:ext cx="7187779" cy="423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1464550" y="231425"/>
            <a:ext cx="408900" cy="21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1464550" y="2161400"/>
            <a:ext cx="2900400" cy="259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4364950" y="2161400"/>
            <a:ext cx="2459400" cy="259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24"/>
          <p:cNvCxnSpPr/>
          <p:nvPr/>
        </p:nvCxnSpPr>
        <p:spPr>
          <a:xfrm rot="10800000" flipH="1">
            <a:off x="4347575" y="2627875"/>
            <a:ext cx="1122000" cy="1748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Search </a:t>
            </a:r>
            <a:r>
              <a:rPr lang="fi" i="1" dirty="0"/>
              <a:t>esp</a:t>
            </a:r>
            <a:r>
              <a:rPr lang="fi" dirty="0"/>
              <a:t> and install </a:t>
            </a:r>
            <a:r>
              <a:rPr lang="fi" i="1" dirty="0"/>
              <a:t>esp32</a:t>
            </a:r>
            <a:r>
              <a:rPr lang="fi" dirty="0"/>
              <a:t> ja </a:t>
            </a:r>
            <a:r>
              <a:rPr lang="fi" i="1" dirty="0"/>
              <a:t>esp8266</a:t>
            </a:r>
            <a:endParaRPr i="1" dirty="0"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r="77289" b="69612"/>
          <a:stretch/>
        </p:blipFill>
        <p:spPr>
          <a:xfrm>
            <a:off x="311700" y="598825"/>
            <a:ext cx="4260302" cy="305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t="52132" r="77289"/>
          <a:stretch/>
        </p:blipFill>
        <p:spPr>
          <a:xfrm>
            <a:off x="4785875" y="276600"/>
            <a:ext cx="4059677" cy="45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1079600" y="1998125"/>
            <a:ext cx="2708100" cy="305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6386175" y="1738625"/>
            <a:ext cx="1090500" cy="35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6386175" y="3981850"/>
            <a:ext cx="1090500" cy="35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25"/>
          <p:cNvCxnSpPr/>
          <p:nvPr/>
        </p:nvCxnSpPr>
        <p:spPr>
          <a:xfrm rot="10800000" flipH="1">
            <a:off x="1285350" y="2431750"/>
            <a:ext cx="951900" cy="1946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5"/>
          <p:cNvCxnSpPr>
            <a:cxnSpLocks/>
          </p:cNvCxnSpPr>
          <p:nvPr/>
        </p:nvCxnSpPr>
        <p:spPr>
          <a:xfrm flipV="1">
            <a:off x="3088800" y="2228500"/>
            <a:ext cx="3115575" cy="21493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5"/>
          <p:cNvCxnSpPr>
            <a:cxnSpLocks/>
          </p:cNvCxnSpPr>
          <p:nvPr/>
        </p:nvCxnSpPr>
        <p:spPr>
          <a:xfrm flipV="1">
            <a:off x="4572000" y="4142875"/>
            <a:ext cx="1610925" cy="38592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8E7BF-8886-9B90-C9D9-E3B78137D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add</a:t>
            </a:r>
            <a:r>
              <a:rPr lang="en-FI" dirty="0"/>
              <a:t> </a:t>
            </a:r>
            <a:r>
              <a:rPr lang="fi-FI" dirty="0"/>
              <a:t>STM</a:t>
            </a:r>
            <a:r>
              <a:rPr lang="en-FI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3033B-253B-E335-3C70-B33432180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15888"/>
            <a:ext cx="34417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A2B87-A5C6-4D8B-A5B6-1C1FB376A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Install UNO- clones that are cheaper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5D791-2529-6860-F923-876D0E42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1" y="426797"/>
            <a:ext cx="7772400" cy="30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9D398-18DF-1044-2610-6B6C41EF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4" y="4135982"/>
            <a:ext cx="7686672" cy="605100"/>
          </a:xfrm>
        </p:spPr>
        <p:txBody>
          <a:bodyPr>
            <a:normAutofit/>
          </a:bodyPr>
          <a:lstStyle/>
          <a:p>
            <a:r>
              <a:rPr lang="en-001" dirty="0"/>
              <a:t>If you use cheaper UNO – clone don’t forget to select right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1D589-B57E-6067-CB15-30DE4F7C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" y="156825"/>
            <a:ext cx="8787539" cy="28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6701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Open </a:t>
            </a:r>
            <a:r>
              <a:rPr lang="fi" i="1" dirty="0"/>
              <a:t>Manage libraries </a:t>
            </a:r>
            <a:r>
              <a:rPr lang="fi" dirty="0"/>
              <a:t>from the menu (</a:t>
            </a:r>
            <a:r>
              <a:rPr lang="fi" i="1" dirty="0"/>
              <a:t>Tools</a:t>
            </a:r>
            <a:r>
              <a:rPr lang="fi" dirty="0"/>
              <a:t> &gt; </a:t>
            </a:r>
            <a:r>
              <a:rPr lang="fi" i="1" dirty="0"/>
              <a:t>Manage Libraries</a:t>
            </a:r>
            <a:r>
              <a:rPr lang="fi" dirty="0"/>
              <a:t>)</a:t>
            </a:r>
            <a:endParaRPr dirty="0"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r="69015" b="56161"/>
          <a:stretch/>
        </p:blipFill>
        <p:spPr>
          <a:xfrm>
            <a:off x="311700" y="7"/>
            <a:ext cx="5485973" cy="41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/>
          <p:nvPr/>
        </p:nvSpPr>
        <p:spPr>
          <a:xfrm>
            <a:off x="1592850" y="263525"/>
            <a:ext cx="473100" cy="243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1592850" y="1004050"/>
            <a:ext cx="3349500" cy="29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" name="Google Shape;171;p26"/>
          <p:cNvCxnSpPr/>
          <p:nvPr/>
        </p:nvCxnSpPr>
        <p:spPr>
          <a:xfrm rot="10800000">
            <a:off x="3304000" y="1531825"/>
            <a:ext cx="286800" cy="283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Search </a:t>
            </a:r>
            <a:r>
              <a:rPr lang="fi" i="1" dirty="0"/>
              <a:t>afstandssensor</a:t>
            </a:r>
            <a:r>
              <a:rPr lang="fi" dirty="0"/>
              <a:t> and install it</a:t>
            </a:r>
            <a:endParaRPr dirty="0"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r="77085" b="53870"/>
          <a:stretch/>
        </p:blipFill>
        <p:spPr>
          <a:xfrm>
            <a:off x="311700" y="0"/>
            <a:ext cx="3917376" cy="423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1012750" y="1266100"/>
            <a:ext cx="2475300" cy="27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1849500" y="3610500"/>
            <a:ext cx="1050600" cy="35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0" name="Google Shape;180;p27"/>
          <p:cNvCxnSpPr>
            <a:cxnSpLocks/>
          </p:cNvCxnSpPr>
          <p:nvPr/>
        </p:nvCxnSpPr>
        <p:spPr>
          <a:xfrm flipH="1" flipV="1">
            <a:off x="2951550" y="4050175"/>
            <a:ext cx="598050" cy="3706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Search </a:t>
            </a:r>
            <a:r>
              <a:rPr lang="fi" i="1" dirty="0"/>
              <a:t>servo</a:t>
            </a:r>
            <a:r>
              <a:rPr lang="fi" dirty="0"/>
              <a:t> and install it</a:t>
            </a:r>
            <a:endParaRPr dirty="0"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3783381" cy="42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1023450" y="1276775"/>
            <a:ext cx="2475300" cy="27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188;p28"/>
          <p:cNvCxnSpPr>
            <a:cxnSpLocks/>
          </p:cNvCxnSpPr>
          <p:nvPr/>
        </p:nvCxnSpPr>
        <p:spPr>
          <a:xfrm flipH="1" flipV="1">
            <a:off x="2417575" y="3939550"/>
            <a:ext cx="80825" cy="4884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p28"/>
          <p:cNvSpPr/>
          <p:nvPr/>
        </p:nvSpPr>
        <p:spPr>
          <a:xfrm>
            <a:off x="1849500" y="3642600"/>
            <a:ext cx="1050600" cy="35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996500" y="42719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the </a:t>
            </a:r>
            <a:r>
              <a:rPr lang="fi" i="1" dirty="0"/>
              <a:t>JUST DOWNLOAD </a:t>
            </a:r>
            <a:r>
              <a:rPr lang="fi" dirty="0"/>
              <a:t>button</a:t>
            </a: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25155" b="12717"/>
          <a:stretch/>
        </p:blipFill>
        <p:spPr>
          <a:xfrm>
            <a:off x="0" y="335749"/>
            <a:ext cx="9144000" cy="30476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046700" y="2509100"/>
            <a:ext cx="949200" cy="23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14"/>
          <p:cNvCxnSpPr/>
          <p:nvPr/>
        </p:nvCxnSpPr>
        <p:spPr>
          <a:xfrm rot="10800000" flipH="1">
            <a:off x="2286000" y="2862800"/>
            <a:ext cx="1878900" cy="1409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29"/>
          <p:cNvCxnSpPr>
            <a:cxnSpLocks/>
          </p:cNvCxnSpPr>
          <p:nvPr/>
        </p:nvCxnSpPr>
        <p:spPr>
          <a:xfrm rot="10800000">
            <a:off x="2385500" y="3854000"/>
            <a:ext cx="8310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04BFB86-2C59-C3A2-6770-B260858B1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37"/>
            <a:ext cx="4413440" cy="4685671"/>
          </a:xfrm>
          <a:prstGeom prst="rect">
            <a:avLst/>
          </a:prstGeom>
        </p:spPr>
      </p:pic>
      <p:sp>
        <p:nvSpPr>
          <p:cNvPr id="7" name="Google Shape;195;p29">
            <a:extLst>
              <a:ext uri="{FF2B5EF4-FFF2-40B4-BE49-F238E27FC236}">
                <a16:creationId xmlns:a16="http://schemas.microsoft.com/office/drawing/2014/main" id="{80A9EA58-988F-50D4-B7FB-6A74C2D6BCC6}"/>
              </a:ext>
            </a:extLst>
          </p:cNvPr>
          <p:cNvSpPr txBox="1">
            <a:spLocks/>
          </p:cNvSpPr>
          <p:nvPr/>
        </p:nvSpPr>
        <p:spPr>
          <a:xfrm>
            <a:off x="298846" y="46169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Search </a:t>
            </a:r>
            <a:r>
              <a:rPr lang="en-GB" i="1" dirty="0"/>
              <a:t>Adafruit </a:t>
            </a:r>
            <a:r>
              <a:rPr lang="en-GB" i="1" dirty="0" err="1"/>
              <a:t>neopixel</a:t>
            </a:r>
            <a:r>
              <a:rPr lang="en-GB" dirty="0"/>
              <a:t> and install it</a:t>
            </a:r>
          </a:p>
        </p:txBody>
      </p:sp>
      <p:sp>
        <p:nvSpPr>
          <p:cNvPr id="8" name="Google Shape;197;p29">
            <a:extLst>
              <a:ext uri="{FF2B5EF4-FFF2-40B4-BE49-F238E27FC236}">
                <a16:creationId xmlns:a16="http://schemas.microsoft.com/office/drawing/2014/main" id="{2717DF30-BBB3-B558-C13F-06AA7369521E}"/>
              </a:ext>
            </a:extLst>
          </p:cNvPr>
          <p:cNvSpPr/>
          <p:nvPr/>
        </p:nvSpPr>
        <p:spPr>
          <a:xfrm>
            <a:off x="995440" y="2337182"/>
            <a:ext cx="1050600" cy="35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96;p29">
            <a:extLst>
              <a:ext uri="{FF2B5EF4-FFF2-40B4-BE49-F238E27FC236}">
                <a16:creationId xmlns:a16="http://schemas.microsoft.com/office/drawing/2014/main" id="{CDD9660E-16BE-CAE7-62ED-134ABB4CB6E6}"/>
              </a:ext>
            </a:extLst>
          </p:cNvPr>
          <p:cNvSpPr/>
          <p:nvPr/>
        </p:nvSpPr>
        <p:spPr>
          <a:xfrm>
            <a:off x="167600" y="754300"/>
            <a:ext cx="2475300" cy="27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And search </a:t>
            </a:r>
            <a:r>
              <a:rPr lang="fi" i="1" dirty="0"/>
              <a:t>dht kxn</a:t>
            </a:r>
            <a:r>
              <a:rPr lang="fi" dirty="0"/>
              <a:t> and install it...</a:t>
            </a:r>
            <a:endParaRPr dirty="0"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r="77406" b="54164"/>
          <a:stretch/>
        </p:blipFill>
        <p:spPr>
          <a:xfrm>
            <a:off x="311700" y="0"/>
            <a:ext cx="3887237" cy="423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>
            <a:off x="1012750" y="1266100"/>
            <a:ext cx="2475300" cy="27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1860200" y="3503600"/>
            <a:ext cx="1050600" cy="35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30"/>
          <p:cNvCxnSpPr>
            <a:cxnSpLocks/>
            <a:endCxn id="206" idx="2"/>
          </p:cNvCxnSpPr>
          <p:nvPr/>
        </p:nvCxnSpPr>
        <p:spPr>
          <a:xfrm flipH="1" flipV="1">
            <a:off x="2385500" y="3854000"/>
            <a:ext cx="660100" cy="58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</a:t>
            </a:r>
            <a:r>
              <a:rPr lang="fi" i="1" dirty="0"/>
              <a:t>INSTALL ALL</a:t>
            </a:r>
            <a:endParaRPr i="1" dirty="0"/>
          </a:p>
        </p:txBody>
      </p:sp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/>
          </a:blip>
          <a:srcRect l="31246" t="35806" r="30864" b="30599"/>
          <a:stretch/>
        </p:blipFill>
        <p:spPr>
          <a:xfrm>
            <a:off x="0" y="-1"/>
            <a:ext cx="8894899" cy="423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/>
          <p:nvPr/>
        </p:nvSpPr>
        <p:spPr>
          <a:xfrm>
            <a:off x="6161500" y="2816625"/>
            <a:ext cx="1914000" cy="492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31"/>
          <p:cNvCxnSpPr/>
          <p:nvPr/>
        </p:nvCxnSpPr>
        <p:spPr>
          <a:xfrm rot="10800000" flipH="1">
            <a:off x="2286000" y="3384500"/>
            <a:ext cx="3614400" cy="887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947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Select </a:t>
            </a:r>
            <a:r>
              <a:rPr lang="fi" i="1" dirty="0"/>
              <a:t>Arduino Uno</a:t>
            </a:r>
            <a:r>
              <a:rPr lang="fi" dirty="0"/>
              <a:t> from the menu (</a:t>
            </a:r>
            <a:r>
              <a:rPr lang="fi" i="1" dirty="0"/>
              <a:t>Tools </a:t>
            </a:r>
            <a:r>
              <a:rPr lang="fi" dirty="0"/>
              <a:t>&gt; </a:t>
            </a:r>
            <a:r>
              <a:rPr lang="fi" i="1" dirty="0"/>
              <a:t>Board </a:t>
            </a:r>
            <a:r>
              <a:rPr lang="fi" dirty="0"/>
              <a:t>&gt; </a:t>
            </a:r>
            <a:r>
              <a:rPr lang="fi" i="1" dirty="0"/>
              <a:t>Arduino AVR Boards </a:t>
            </a:r>
            <a:r>
              <a:rPr lang="fi" dirty="0"/>
              <a:t>&gt; </a:t>
            </a:r>
            <a:r>
              <a:rPr lang="fi" i="1" dirty="0"/>
              <a:t>Arduino Uno</a:t>
            </a:r>
            <a:r>
              <a:rPr lang="fi" dirty="0"/>
              <a:t>)</a:t>
            </a:r>
            <a:endParaRPr i="1" dirty="0"/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r="41445" b="56540"/>
          <a:stretch/>
        </p:blipFill>
        <p:spPr>
          <a:xfrm>
            <a:off x="0" y="0"/>
            <a:ext cx="9144000" cy="3640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6412875" y="2527900"/>
            <a:ext cx="22722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 rot="10800000" flipH="1">
            <a:off x="4022925" y="2431725"/>
            <a:ext cx="2395200" cy="235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1167825" y="2159025"/>
            <a:ext cx="28551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1117050" y="215500"/>
            <a:ext cx="4248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32"/>
          <p:cNvCxnSpPr>
            <a:cxnSpLocks/>
          </p:cNvCxnSpPr>
          <p:nvPr/>
        </p:nvCxnSpPr>
        <p:spPr>
          <a:xfrm flipH="1" flipV="1">
            <a:off x="7185600" y="2808000"/>
            <a:ext cx="1159200" cy="1612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Select COM3 (</a:t>
            </a:r>
            <a:r>
              <a:rPr lang="fi" i="1" dirty="0"/>
              <a:t>Tools </a:t>
            </a:r>
            <a:r>
              <a:rPr lang="fi" dirty="0"/>
              <a:t>&gt; </a:t>
            </a:r>
            <a:r>
              <a:rPr lang="fi" i="1" dirty="0"/>
              <a:t>Port </a:t>
            </a:r>
            <a:r>
              <a:rPr lang="fi" dirty="0"/>
              <a:t>&gt; </a:t>
            </a:r>
            <a:r>
              <a:rPr lang="fi" i="1" dirty="0"/>
              <a:t>COM3</a:t>
            </a:r>
            <a:r>
              <a:rPr lang="fi" dirty="0"/>
              <a:t>)</a:t>
            </a:r>
            <a:endParaRPr i="1" dirty="0"/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r="64425" b="52419"/>
          <a:stretch/>
        </p:blipFill>
        <p:spPr>
          <a:xfrm>
            <a:off x="267350" y="-73394"/>
            <a:ext cx="5998800" cy="430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1509900" y="2511925"/>
            <a:ext cx="30825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3"/>
          <p:cNvSpPr/>
          <p:nvPr/>
        </p:nvSpPr>
        <p:spPr>
          <a:xfrm>
            <a:off x="1469925" y="162075"/>
            <a:ext cx="4677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>
            <a:off x="4613800" y="2736625"/>
            <a:ext cx="1119900" cy="22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33"/>
          <p:cNvCxnSpPr/>
          <p:nvPr/>
        </p:nvCxnSpPr>
        <p:spPr>
          <a:xfrm rot="10800000" flipH="1">
            <a:off x="3060425" y="3079800"/>
            <a:ext cx="1903500" cy="1251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the upload button</a:t>
            </a:r>
            <a:endParaRPr dirty="0"/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r="69687" b="86774"/>
          <a:stretch/>
        </p:blipFill>
        <p:spPr>
          <a:xfrm>
            <a:off x="0" y="0"/>
            <a:ext cx="9144000" cy="214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 rotWithShape="1">
          <a:blip r:embed="rId4">
            <a:alphaModFix/>
          </a:blip>
          <a:srcRect l="15782" t="56898"/>
          <a:stretch/>
        </p:blipFill>
        <p:spPr>
          <a:xfrm>
            <a:off x="1809325" y="2315625"/>
            <a:ext cx="7334674" cy="201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/>
          <p:nvPr/>
        </p:nvSpPr>
        <p:spPr>
          <a:xfrm>
            <a:off x="873725" y="891825"/>
            <a:ext cx="684300" cy="695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34"/>
          <p:cNvCxnSpPr/>
          <p:nvPr/>
        </p:nvCxnSpPr>
        <p:spPr>
          <a:xfrm rot="10800000">
            <a:off x="1263925" y="1642775"/>
            <a:ext cx="10800" cy="2587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libraries</a:t>
            </a:r>
            <a:r>
              <a:rPr lang="fi-FI" dirty="0"/>
              <a:t> </a:t>
            </a:r>
            <a:r>
              <a:rPr lang="fi-FI" dirty="0" err="1"/>
              <a:t>recommended</a:t>
            </a:r>
            <a:r>
              <a:rPr lang="fi-FI" dirty="0"/>
              <a:t> for </a:t>
            </a:r>
            <a:r>
              <a:rPr lang="fi-FI" dirty="0" err="1"/>
              <a:t>installation</a:t>
            </a:r>
            <a:r>
              <a:rPr lang="fi-FI" dirty="0"/>
              <a:t>:</a:t>
            </a:r>
            <a:endParaRPr dirty="0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4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b="0" dirty="0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Adafruit_BMP085_U.h</a:t>
            </a:r>
            <a:endParaRPr lang="en-GB" sz="2800" dirty="0">
              <a:solidFill>
                <a:srgbClr val="4E5B61"/>
              </a:solidFill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b="0" dirty="0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ESP8266WiFi.h</a:t>
            </a:r>
            <a:endParaRPr lang="en-GB" sz="2800" b="0" dirty="0">
              <a:solidFill>
                <a:srgbClr val="4E5B61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b="0" dirty="0" err="1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OneWire.h</a:t>
            </a:r>
            <a:endParaRPr lang="en-GB" sz="2800" b="0" dirty="0">
              <a:solidFill>
                <a:srgbClr val="4E5B61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b="0" dirty="0" err="1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DallasTemperature.h</a:t>
            </a:r>
            <a:endParaRPr lang="en-GB" sz="2800" b="0" dirty="0">
              <a:solidFill>
                <a:srgbClr val="4E5B61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b="0" dirty="0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Adafruit_MPU6050.h</a:t>
            </a:r>
            <a:endParaRPr lang="en-GB" sz="2800" b="0" dirty="0">
              <a:solidFill>
                <a:srgbClr val="4E5B61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800" b="0" dirty="0" err="1">
                <a:solidFill>
                  <a:srgbClr val="005C5F"/>
                </a:solidFill>
                <a:effectLst/>
                <a:latin typeface="Menlo" panose="020B0609030804020204" pitchFamily="49" charset="0"/>
              </a:rPr>
              <a:t>Adafruit_Sensor.h</a:t>
            </a:r>
            <a:endParaRPr lang="en-GB" sz="2800" b="0" dirty="0">
              <a:solidFill>
                <a:srgbClr val="4E5B61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2000" b="0" dirty="0">
              <a:solidFill>
                <a:srgbClr val="005C5F"/>
              </a:solidFill>
              <a:effectLst/>
              <a:latin typeface="Menlo" panose="020B06090308040202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BC1E-93C6-6E98-C141-B8ABCEB5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Other</a:t>
            </a:r>
            <a:r>
              <a:rPr lang="fi-FI" dirty="0"/>
              <a:t>: In case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programming</a:t>
            </a:r>
            <a:r>
              <a:rPr lang="fi-FI" dirty="0"/>
              <a:t> 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243A3-8E55-F9F1-1489-663C7B18D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001" sz="5400" dirty="0"/>
              <a:t>Install also processing?</a:t>
            </a:r>
          </a:p>
          <a:p>
            <a:r>
              <a:rPr lang="en-US" sz="5400" dirty="0"/>
              <a:t>O</a:t>
            </a:r>
            <a:r>
              <a:rPr lang="en-001" sz="5400" dirty="0"/>
              <a:t>ptional not required</a:t>
            </a:r>
          </a:p>
        </p:txBody>
      </p:sp>
    </p:spTree>
    <p:extLst>
      <p:ext uri="{BB962C8B-B14F-4D97-AF65-F5344CB8AC3E}">
        <p14:creationId xmlns:p14="http://schemas.microsoft.com/office/powerpoint/2010/main" val="96665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6348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Go to URL </a:t>
            </a:r>
            <a:r>
              <a:rPr lang="fi" u="sng" dirty="0">
                <a:solidFill>
                  <a:schemeClr val="hlink"/>
                </a:solidFill>
                <a:hlinkClick r:id="rId3"/>
              </a:rPr>
              <a:t>processing.org/download</a:t>
            </a:r>
            <a:r>
              <a:rPr lang="fi" dirty="0"/>
              <a:t> and download Processing</a:t>
            </a:r>
            <a:endParaRPr dirty="0"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25712"/>
            <a:ext cx="9144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2672900" y="2396550"/>
            <a:ext cx="3713100" cy="542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6"/>
          <p:cNvCxnSpPr/>
          <p:nvPr/>
        </p:nvCxnSpPr>
        <p:spPr>
          <a:xfrm rot="10800000">
            <a:off x="4804325" y="3136650"/>
            <a:ext cx="404400" cy="1158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0" y="4230574"/>
            <a:ext cx="9263270" cy="9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/>
              <a:t>Extract the compressed file using the right mouse button (</a:t>
            </a:r>
            <a:r>
              <a:rPr lang="fi" sz="2000" i="1" dirty="0"/>
              <a:t>7-Zip</a:t>
            </a:r>
            <a:r>
              <a:rPr lang="fi" sz="2000" dirty="0"/>
              <a:t> &gt; </a:t>
            </a:r>
            <a:r>
              <a:rPr lang="fi" sz="2000" i="1" dirty="0"/>
              <a:t>Extract Here </a:t>
            </a:r>
            <a:r>
              <a:rPr lang="fi" sz="2000" dirty="0"/>
              <a:t>)</a:t>
            </a:r>
            <a:endParaRPr sz="2000" i="1" dirty="0"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l="14464" t="20948"/>
          <a:stretch/>
        </p:blipFill>
        <p:spPr>
          <a:xfrm>
            <a:off x="0" y="0"/>
            <a:ext cx="8914348" cy="43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1966450" y="2061266"/>
            <a:ext cx="2494800" cy="210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4461250" y="2694875"/>
            <a:ext cx="3999300" cy="210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</a:t>
            </a:r>
            <a:r>
              <a:rPr lang="fi-FI" dirty="0"/>
              <a:t>a</a:t>
            </a:r>
            <a:r>
              <a:rPr lang="fi" dirty="0"/>
              <a:t>me again...</a:t>
            </a: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23414" b="6291"/>
          <a:stretch/>
        </p:blipFill>
        <p:spPr>
          <a:xfrm>
            <a:off x="0" y="0"/>
            <a:ext cx="9144000" cy="34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4068075" y="3022400"/>
            <a:ext cx="917100" cy="196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5"/>
          <p:cNvCxnSpPr/>
          <p:nvPr/>
        </p:nvCxnSpPr>
        <p:spPr>
          <a:xfrm rot="10800000" flipH="1">
            <a:off x="1124725" y="3280225"/>
            <a:ext cx="2700900" cy="1083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/>
              <a:t>Open the </a:t>
            </a:r>
            <a:r>
              <a:rPr lang="fi" sz="3200" i="1" dirty="0"/>
              <a:t>processing-4.3 </a:t>
            </a:r>
            <a:r>
              <a:rPr lang="fi" sz="3200" dirty="0"/>
              <a:t>folder </a:t>
            </a:r>
            <a:endParaRPr sz="3200" i="1" dirty="0"/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13629"/>
          <a:stretch/>
        </p:blipFill>
        <p:spPr>
          <a:xfrm>
            <a:off x="0" y="0"/>
            <a:ext cx="9144001" cy="415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</a:t>
            </a:r>
            <a:r>
              <a:rPr lang="fi" i="1" dirty="0"/>
              <a:t>I Agree</a:t>
            </a: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75" y="0"/>
            <a:ext cx="5514025" cy="42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4212725" y="3909925"/>
            <a:ext cx="836700" cy="275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1960650" y="4174750"/>
            <a:ext cx="2083500" cy="31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</a:t>
            </a:r>
            <a:r>
              <a:rPr lang="fi" i="1" dirty="0"/>
              <a:t>Next &gt;</a:t>
            </a:r>
            <a:endParaRPr i="1" dirty="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75" y="-1"/>
            <a:ext cx="5514025" cy="42995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4212725" y="3909925"/>
            <a:ext cx="836700" cy="275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17"/>
          <p:cNvCxnSpPr/>
          <p:nvPr/>
        </p:nvCxnSpPr>
        <p:spPr>
          <a:xfrm rot="10800000" flipH="1">
            <a:off x="1960650" y="4174750"/>
            <a:ext cx="2083500" cy="31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Click </a:t>
            </a:r>
            <a:r>
              <a:rPr lang="fi" i="1" dirty="0"/>
              <a:t>Install</a:t>
            </a:r>
            <a:endParaRPr dirty="0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r="-7446" b="-7446"/>
          <a:stretch/>
        </p:blipFill>
        <p:spPr>
          <a:xfrm>
            <a:off x="625375" y="-12"/>
            <a:ext cx="592455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4212725" y="3909925"/>
            <a:ext cx="836700" cy="275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8"/>
          <p:cNvCxnSpPr/>
          <p:nvPr/>
        </p:nvCxnSpPr>
        <p:spPr>
          <a:xfrm rot="10800000" flipH="1">
            <a:off x="1960650" y="4174750"/>
            <a:ext cx="2083500" cy="31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C</a:t>
            </a:r>
            <a:r>
              <a:rPr lang="fi-FI" dirty="0"/>
              <a:t>l</a:t>
            </a:r>
            <a:r>
              <a:rPr lang="fi" dirty="0"/>
              <a:t>ick Finish</a:t>
            </a:r>
            <a:endParaRPr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75" y="0"/>
            <a:ext cx="5514025" cy="42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4212725" y="3909925"/>
            <a:ext cx="836700" cy="275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 rot="10800000" flipH="1">
            <a:off x="1960650" y="4174750"/>
            <a:ext cx="2083500" cy="316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6866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Open the </a:t>
            </a:r>
            <a:r>
              <a:rPr lang="fi" i="1" dirty="0"/>
              <a:t>Preferences</a:t>
            </a:r>
            <a:r>
              <a:rPr lang="fi" dirty="0"/>
              <a:t> from the menu (</a:t>
            </a:r>
            <a:r>
              <a:rPr lang="fi" i="1" dirty="0"/>
              <a:t>File</a:t>
            </a:r>
            <a:r>
              <a:rPr lang="fi" dirty="0"/>
              <a:t> &gt; </a:t>
            </a:r>
            <a:r>
              <a:rPr lang="fi" i="1" dirty="0"/>
              <a:t>Preferences</a:t>
            </a:r>
            <a:r>
              <a:rPr lang="fi" dirty="0"/>
              <a:t>)</a:t>
            </a:r>
            <a:endParaRPr dirty="0"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r="73547" b="51428"/>
          <a:stretch/>
        </p:blipFill>
        <p:spPr>
          <a:xfrm>
            <a:off x="1139287" y="0"/>
            <a:ext cx="4343626" cy="42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1139300" y="242125"/>
            <a:ext cx="317100" cy="20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1139300" y="2629450"/>
            <a:ext cx="2530800" cy="304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21"/>
          <p:cNvCxnSpPr>
            <a:endCxn id="120" idx="2"/>
          </p:cNvCxnSpPr>
          <p:nvPr/>
        </p:nvCxnSpPr>
        <p:spPr>
          <a:xfrm rot="10800000" flipH="1">
            <a:off x="2338100" y="2934250"/>
            <a:ext cx="66600" cy="1507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369</Words>
  <Application>Microsoft Macintosh PowerPoint</Application>
  <PresentationFormat>On-screen Show (16:9)</PresentationFormat>
  <Paragraphs>42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Menlo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libraries recommended for installation:</vt:lpstr>
      <vt:lpstr>Other: In case you want to learn more programming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kuutti ronkka</dc:creator>
  <cp:lastModifiedBy>Ronkka Teemu</cp:lastModifiedBy>
  <cp:revision>12</cp:revision>
  <dcterms:modified xsi:type="dcterms:W3CDTF">2026-01-28T18:34:06Z</dcterms:modified>
</cp:coreProperties>
</file>